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6" r:id="rId1"/>
  </p:sldMasterIdLst>
  <p:notesMasterIdLst>
    <p:notesMasterId r:id="rId20"/>
  </p:notesMasterIdLst>
  <p:sldIdLst>
    <p:sldId id="278" r:id="rId2"/>
    <p:sldId id="273" r:id="rId3"/>
    <p:sldId id="279" r:id="rId4"/>
    <p:sldId id="281" r:id="rId5"/>
    <p:sldId id="267" r:id="rId6"/>
    <p:sldId id="276" r:id="rId7"/>
    <p:sldId id="277" r:id="rId8"/>
    <p:sldId id="280" r:id="rId9"/>
    <p:sldId id="290" r:id="rId10"/>
    <p:sldId id="289" r:id="rId11"/>
    <p:sldId id="260" r:id="rId12"/>
    <p:sldId id="284" r:id="rId13"/>
    <p:sldId id="283" r:id="rId14"/>
    <p:sldId id="282" r:id="rId15"/>
    <p:sldId id="285" r:id="rId16"/>
    <p:sldId id="262" r:id="rId17"/>
    <p:sldId id="286" r:id="rId18"/>
    <p:sldId id="28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2C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/>
    <p:restoredTop sz="94564"/>
  </p:normalViewPr>
  <p:slideViewPr>
    <p:cSldViewPr snapToGrid="0">
      <p:cViewPr varScale="1">
        <p:scale>
          <a:sx n="87" d="100"/>
          <a:sy n="87" d="100"/>
        </p:scale>
        <p:origin x="6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360F0-8C7D-654D-AFCF-0A3919CE913A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28D-EFFE-8641-945F-DD3F45E71D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65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1CD1484-E241-CF30-EFFC-B5FA4B770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15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57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9085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1178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5727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57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423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591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9C9A5F-C55F-07A9-FD25-E030342C6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AF06EA8-D44A-304C-746A-F56F08837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64445F-3231-4A1E-BAB2-F39E5C2EF5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1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E0CEA35-50EB-AA2C-7841-256CAF8DAB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279DD7-5FE8-F490-8F30-FE42CAB77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91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F64CBCD-5EBA-C7E5-9140-8B0A0F7546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1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43BA62A-B9C7-863E-DA07-E365B503F9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78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A2B8752-28F7-F946-B525-D9DDD5F0C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60628" y="169884"/>
            <a:ext cx="409251" cy="4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0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C168EF2-DFF7-204A-B048-4E0AA8926E44}" type="datetimeFigureOut">
              <a:rPr lang="de-DE" smtClean="0"/>
              <a:t>18.11.2023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F9A527D-C35A-5748-BB06-C54BB55C6E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282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  <p:sldLayoutId id="21474839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1B73594-9EC2-0719-D4CF-16C2934B5935}"/>
              </a:ext>
            </a:extLst>
          </p:cNvPr>
          <p:cNvSpPr txBox="1">
            <a:spLocks/>
          </p:cNvSpPr>
          <p:nvPr/>
        </p:nvSpPr>
        <p:spPr>
          <a:xfrm>
            <a:off x="902832" y="273377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/>
              <a:t>Unser neuer Dorftreff für ALLE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3A9C0B-1150-1D0B-8722-D1F26973E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3369" y="3171041"/>
            <a:ext cx="3477936" cy="19414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5CC1891-42BB-1EEA-C962-8C6D2BA11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51410"/>
            <a:ext cx="6719255" cy="35360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84774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4AEF9-8CE3-CF3D-74CC-51C073B9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38" y="226243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Ideen-Labor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97E76-A9AC-C031-6279-51BDF5A5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379" y="1354284"/>
            <a:ext cx="11143729" cy="49239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400" dirty="0"/>
              <a:t>Ziel: </a:t>
            </a:r>
          </a:p>
          <a:p>
            <a:pPr marL="0" indent="0">
              <a:buNone/>
            </a:pPr>
            <a:r>
              <a:rPr lang="de-DE" sz="2400" dirty="0"/>
              <a:t>Sammeln von möglichen Ideen für die Gestaltung unseres Dorftreffs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Ausführung:</a:t>
            </a:r>
          </a:p>
          <a:p>
            <a:r>
              <a:rPr lang="de-DE" sz="2400" dirty="0"/>
              <a:t>Bildung kleinerer Teams</a:t>
            </a:r>
          </a:p>
          <a:p>
            <a:endParaRPr lang="de-DE" sz="2400" dirty="0"/>
          </a:p>
          <a:p>
            <a:r>
              <a:rPr lang="de-DE" sz="2400" dirty="0"/>
              <a:t>Jedes Team sammelt und dokumentiert jeweils in 5 Minuten Ideen zu den verschieden vorgegebenen Themen an den Stellwänden</a:t>
            </a:r>
          </a:p>
          <a:p>
            <a:endParaRPr lang="de-DE" sz="2400" dirty="0"/>
          </a:p>
          <a:p>
            <a:r>
              <a:rPr lang="de-DE" sz="2400" dirty="0"/>
              <a:t>In den nächsten Wochen Konsolidierung der Ideen zu einem Gesamtkonzept durch das Projektteam</a:t>
            </a:r>
          </a:p>
          <a:p>
            <a:endParaRPr lang="de-DE" sz="2400" dirty="0"/>
          </a:p>
          <a:p>
            <a:r>
              <a:rPr lang="de-DE" sz="2400" dirty="0"/>
              <a:t>Jeder  ist dann eingeladen, dort mitzumachen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738375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C0D03-5B58-56B6-AFF4-EF46AD0D0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5" y="15862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err="1"/>
              <a:t>DorfZukunftDigital</a:t>
            </a:r>
            <a:r>
              <a:rPr lang="de-DE" sz="4000" dirty="0"/>
              <a:t> DZD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CE195B7-7350-5DB9-A37B-4EF0594AA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7" y="2171803"/>
            <a:ext cx="9568356" cy="28294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41285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DB1A16-1617-F2B7-ECCF-B1B68B3A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32" y="6858000"/>
            <a:ext cx="10233800" cy="4351338"/>
          </a:xfrm>
        </p:spPr>
        <p:txBody>
          <a:bodyPr/>
          <a:lstStyle/>
          <a:p>
            <a:r>
              <a:rPr lang="de-DE" dirty="0"/>
              <a:t>Generationenübergreifendes Projektteam aus </a:t>
            </a:r>
            <a:r>
              <a:rPr lang="de-DE" dirty="0" err="1"/>
              <a:t>erzeit</a:t>
            </a:r>
            <a:r>
              <a:rPr lang="de-DE" dirty="0"/>
              <a:t> 16 Personen</a:t>
            </a:r>
          </a:p>
          <a:p>
            <a:r>
              <a:rPr lang="de-DE" dirty="0" err="1"/>
              <a:t>DorfPage</a:t>
            </a:r>
            <a:r>
              <a:rPr lang="de-DE" dirty="0"/>
              <a:t> &amp; </a:t>
            </a:r>
            <a:r>
              <a:rPr lang="de-DE" dirty="0" err="1"/>
              <a:t>DorfFunk</a:t>
            </a:r>
            <a:endParaRPr lang="de-DE" dirty="0"/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A26B7EA-45ED-8B08-EA61-E18F570B9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383" y="121298"/>
            <a:ext cx="2463283" cy="82109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BD37F4B-CCE8-951A-41CA-BA183184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990" y="212112"/>
            <a:ext cx="777145" cy="82310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B3A13A8-11A7-27B3-1998-596A7B070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105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Die strategischen Ziele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2D9A5BB-8DED-97F4-A468-D75017CDB31A}"/>
              </a:ext>
            </a:extLst>
          </p:cNvPr>
          <p:cNvSpPr/>
          <p:nvPr/>
        </p:nvSpPr>
        <p:spPr>
          <a:xfrm>
            <a:off x="1110344" y="3514530"/>
            <a:ext cx="2780522" cy="3032449"/>
          </a:xfrm>
          <a:prstGeom prst="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2F8A881-58BE-2CDD-47B4-928E9FE9615C}"/>
              </a:ext>
            </a:extLst>
          </p:cNvPr>
          <p:cNvSpPr txBox="1"/>
          <p:nvPr/>
        </p:nvSpPr>
        <p:spPr>
          <a:xfrm>
            <a:off x="1115008" y="3718545"/>
            <a:ext cx="27198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/>
              <a:t>Eine </a:t>
            </a:r>
            <a:r>
              <a:rPr lang="de-DE" dirty="0" err="1"/>
              <a:t>DorfApp</a:t>
            </a:r>
            <a:r>
              <a:rPr lang="de-DE" dirty="0"/>
              <a:t> und –</a:t>
            </a:r>
          </a:p>
          <a:p>
            <a:pPr algn="ctr"/>
            <a:r>
              <a:rPr lang="de-DE" dirty="0"/>
              <a:t>Webseite </a:t>
            </a:r>
          </a:p>
          <a:p>
            <a:pPr algn="ctr"/>
            <a:r>
              <a:rPr lang="de-DE" dirty="0"/>
              <a:t>für alle 124 Dörfer</a:t>
            </a:r>
          </a:p>
          <a:p>
            <a:pPr algn="ctr"/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80EF3C43-75A4-1A7F-3D54-BD799E387BA4}"/>
              </a:ext>
            </a:extLst>
          </p:cNvPr>
          <p:cNvGrpSpPr/>
          <p:nvPr/>
        </p:nvGrpSpPr>
        <p:grpSpPr>
          <a:xfrm>
            <a:off x="4500466" y="3514530"/>
            <a:ext cx="2780522" cy="3032449"/>
            <a:chOff x="4519128" y="3511418"/>
            <a:chExt cx="2780522" cy="3032449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5858E18A-C488-EB57-ABDC-28D9209404E3}"/>
                </a:ext>
              </a:extLst>
            </p:cNvPr>
            <p:cNvSpPr/>
            <p:nvPr/>
          </p:nvSpPr>
          <p:spPr>
            <a:xfrm>
              <a:off x="4519128" y="3511418"/>
              <a:ext cx="2780522" cy="30324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26ED912-5799-331B-8338-6B87FA05E2F9}"/>
                </a:ext>
              </a:extLst>
            </p:cNvPr>
            <p:cNvSpPr txBox="1"/>
            <p:nvPr/>
          </p:nvSpPr>
          <p:spPr>
            <a:xfrm>
              <a:off x="4570445" y="3687443"/>
              <a:ext cx="2719874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Schaffung von  Online-Marktplätzen für regional erzeugte Lebensmittel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6E3F0D28-EAFA-4AAD-EDDA-8E0DC66CBD43}"/>
              </a:ext>
            </a:extLst>
          </p:cNvPr>
          <p:cNvGrpSpPr/>
          <p:nvPr/>
        </p:nvGrpSpPr>
        <p:grpSpPr>
          <a:xfrm>
            <a:off x="7909250" y="3514530"/>
            <a:ext cx="2780522" cy="3032449"/>
            <a:chOff x="7909250" y="3514530"/>
            <a:chExt cx="2780522" cy="3032449"/>
          </a:xfrm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7DB24F5-3BF9-5174-2A4E-61420C94BB73}"/>
                </a:ext>
              </a:extLst>
            </p:cNvPr>
            <p:cNvSpPr/>
            <p:nvPr/>
          </p:nvSpPr>
          <p:spPr>
            <a:xfrm>
              <a:off x="7909250" y="3514530"/>
              <a:ext cx="2780522" cy="30324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30042CB3-AFEE-3C3B-4316-01F46F933B47}"/>
                </a:ext>
              </a:extLst>
            </p:cNvPr>
            <p:cNvSpPr txBox="1"/>
            <p:nvPr/>
          </p:nvSpPr>
          <p:spPr>
            <a:xfrm>
              <a:off x="7941906" y="3653231"/>
              <a:ext cx="27198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dirty="0"/>
                <a:t>Innovative Dorfläden in Ortschaften des Kreises</a:t>
              </a:r>
            </a:p>
          </p:txBody>
        </p:sp>
      </p:grpSp>
      <p:sp>
        <p:nvSpPr>
          <p:cNvPr id="23" name="Rechteck 22">
            <a:extLst>
              <a:ext uri="{FF2B5EF4-FFF2-40B4-BE49-F238E27FC236}">
                <a16:creationId xmlns:a16="http://schemas.microsoft.com/office/drawing/2014/main" id="{91AA9B06-9625-3ED9-CC87-97968878A758}"/>
              </a:ext>
            </a:extLst>
          </p:cNvPr>
          <p:cNvSpPr/>
          <p:nvPr/>
        </p:nvSpPr>
        <p:spPr>
          <a:xfrm>
            <a:off x="1119674" y="1524001"/>
            <a:ext cx="9610531" cy="14617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4F722B0-FBD0-8E32-C21A-A7AD74DC8815}"/>
              </a:ext>
            </a:extLst>
          </p:cNvPr>
          <p:cNvSpPr txBox="1"/>
          <p:nvPr/>
        </p:nvSpPr>
        <p:spPr>
          <a:xfrm>
            <a:off x="1502229" y="1723443"/>
            <a:ext cx="865880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200" dirty="0"/>
              <a:t>Projekt</a:t>
            </a:r>
          </a:p>
          <a:p>
            <a:pPr algn="ctr"/>
            <a:r>
              <a:rPr lang="de-DE" sz="3200" dirty="0"/>
              <a:t>„Smarte Nahversorgungsräume der Zukunft“</a:t>
            </a:r>
          </a:p>
        </p:txBody>
      </p:sp>
    </p:spTree>
    <p:extLst>
      <p:ext uri="{BB962C8B-B14F-4D97-AF65-F5344CB8AC3E}">
        <p14:creationId xmlns:p14="http://schemas.microsoft.com/office/powerpoint/2010/main" val="554627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F477A-0752-3BF7-CA35-4E766BA0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7" y="113199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Mögliche Inhalte unserer Webseiten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1F185C-C8B1-367B-92FC-BEF11063E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1191145"/>
            <a:ext cx="11327364" cy="5125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Veranstaltungen (über </a:t>
            </a:r>
            <a:r>
              <a:rPr lang="de-DE" sz="1800" dirty="0" err="1"/>
              <a:t>DorfFunk</a:t>
            </a:r>
            <a:r>
              <a:rPr lang="de-DE" sz="1800" dirty="0"/>
              <a:t> auch alle in best. Umkreis)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Alle Vereine incl. eigenem Webauftritt oder Verlinkung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Alle Firmen incl. eigenem Webauftritt oder Verlinkung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Sehenswürdigkeiten (Bilder, Fly-Over etc.)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Amtliche Informationen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Alle Versorgungsmöglichkeiten „Einkaufen/Ärzte/Apotheken in der Umgebung“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Aktuelle Raum-Belegungspläne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Dorf-Chroniken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Zeitzeugen in Video und Bild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de-DE" sz="1800" dirty="0"/>
              <a:t>etc.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287F22-7899-85F6-B6B8-C7268F0D8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5044">
            <a:off x="8748596" y="1750800"/>
            <a:ext cx="2314445" cy="24520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92992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9859FFD8-D600-40F4-8AF1-CE12FBCD7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6743" y="1394084"/>
            <a:ext cx="2304661" cy="5124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D4744F58-522F-61FE-EFDF-709DA6ED0A57}"/>
              </a:ext>
            </a:extLst>
          </p:cNvPr>
          <p:cNvSpPr/>
          <p:nvPr/>
        </p:nvSpPr>
        <p:spPr>
          <a:xfrm>
            <a:off x="7391804" y="1574144"/>
            <a:ext cx="615088" cy="122260"/>
          </a:xfrm>
          <a:prstGeom prst="rect">
            <a:avLst/>
          </a:prstGeom>
          <a:solidFill>
            <a:srgbClr val="1E8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6C6F8A5-978D-68D2-8D86-22BF9B0B65FD}"/>
              </a:ext>
            </a:extLst>
          </p:cNvPr>
          <p:cNvSpPr txBox="1"/>
          <p:nvPr/>
        </p:nvSpPr>
        <p:spPr>
          <a:xfrm>
            <a:off x="7027023" y="1491723"/>
            <a:ext cx="1399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/>
              <a:t>Körbecke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CE5DB75-3B7E-E407-E45B-945702620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18" y="1390260"/>
            <a:ext cx="4914311" cy="5206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BF62B29-23FC-8F72-C5FE-89BAD712A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189" y="4173895"/>
            <a:ext cx="1091681" cy="116749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92FFD8C-2DAC-00DD-2538-3D4EF6143C9E}"/>
              </a:ext>
            </a:extLst>
          </p:cNvPr>
          <p:cNvSpPr txBox="1"/>
          <p:nvPr/>
        </p:nvSpPr>
        <p:spPr>
          <a:xfrm>
            <a:off x="6839341" y="4096137"/>
            <a:ext cx="1595309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Aktuelles aus Körbecke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29943CC-D441-F4DD-E49C-8EF639771D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754" y="4105469"/>
            <a:ext cx="205892" cy="230403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8B561F9-EF69-83E3-227F-91877FBFF0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185" y="1441026"/>
            <a:ext cx="2285999" cy="50833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478B60F-CF72-5442-D696-E330BDE1B9A7}"/>
              </a:ext>
            </a:extLst>
          </p:cNvPr>
          <p:cNvSpPr/>
          <p:nvPr/>
        </p:nvSpPr>
        <p:spPr>
          <a:xfrm>
            <a:off x="10492677" y="1623907"/>
            <a:ext cx="615088" cy="122260"/>
          </a:xfrm>
          <a:prstGeom prst="rect">
            <a:avLst/>
          </a:prstGeom>
          <a:solidFill>
            <a:srgbClr val="1E82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3A80D3D-F008-49A5-4EE9-BBBF16E0EE7F}"/>
              </a:ext>
            </a:extLst>
          </p:cNvPr>
          <p:cNvSpPr txBox="1"/>
          <p:nvPr/>
        </p:nvSpPr>
        <p:spPr>
          <a:xfrm>
            <a:off x="10127896" y="1541486"/>
            <a:ext cx="13993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b="1" dirty="0"/>
              <a:t>Körbecke</a:t>
            </a:r>
          </a:p>
        </p:txBody>
      </p:sp>
      <p:cxnSp>
        <p:nvCxnSpPr>
          <p:cNvPr id="26" name="Verbinder: gekrümmt 25">
            <a:extLst>
              <a:ext uri="{FF2B5EF4-FFF2-40B4-BE49-F238E27FC236}">
                <a16:creationId xmlns:a16="http://schemas.microsoft.com/office/drawing/2014/main" id="{8E2B847C-0F78-9BCD-A3BE-D1DCF6C5ACB7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3877647" y="1352162"/>
            <a:ext cx="1132116" cy="4511350"/>
          </a:xfrm>
          <a:prstGeom prst="curvedConnector2">
            <a:avLst/>
          </a:prstGeom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ACF3A259-2FAA-06E9-3DD7-C97B66BA1F9E}"/>
              </a:ext>
            </a:extLst>
          </p:cNvPr>
          <p:cNvSpPr txBox="1"/>
          <p:nvPr/>
        </p:nvSpPr>
        <p:spPr>
          <a:xfrm>
            <a:off x="447871" y="83976"/>
            <a:ext cx="496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Unsere Dorf- Webseite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FE4FF209-ACA5-7419-AED6-17965926FD7E}"/>
              </a:ext>
            </a:extLst>
          </p:cNvPr>
          <p:cNvSpPr txBox="1"/>
          <p:nvPr/>
        </p:nvSpPr>
        <p:spPr>
          <a:xfrm>
            <a:off x="8018107" y="68424"/>
            <a:ext cx="303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err="1"/>
              <a:t>Dorffunk</a:t>
            </a:r>
            <a:r>
              <a:rPr lang="de-DE" sz="4000" dirty="0"/>
              <a:t> App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402672B-00D3-4D01-B5C1-420BDCE16C97}"/>
              </a:ext>
            </a:extLst>
          </p:cNvPr>
          <p:cNvSpPr txBox="1"/>
          <p:nvPr/>
        </p:nvSpPr>
        <p:spPr>
          <a:xfrm>
            <a:off x="6873550" y="883296"/>
            <a:ext cx="176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Veranstaltungen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FD578B0-A840-C16E-B736-61D17AC1636D}"/>
              </a:ext>
            </a:extLst>
          </p:cNvPr>
          <p:cNvSpPr txBox="1"/>
          <p:nvPr/>
        </p:nvSpPr>
        <p:spPr>
          <a:xfrm>
            <a:off x="10049068" y="877076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Plausch/Chat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90506AE-E117-03C9-BEFB-15171AC1335E}"/>
              </a:ext>
            </a:extLst>
          </p:cNvPr>
          <p:cNvCxnSpPr>
            <a:cxnSpLocks/>
          </p:cNvCxnSpPr>
          <p:nvPr/>
        </p:nvCxnSpPr>
        <p:spPr>
          <a:xfrm>
            <a:off x="5943600" y="1035698"/>
            <a:ext cx="0" cy="56263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53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8106D-2B47-C1B5-D019-E188C65F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869" y="169183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/>
              <a:t>Unser DZD Team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30FA38-8686-AD5B-3C74-50C8678D8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057" y="1583029"/>
            <a:ext cx="10233800" cy="435133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Team besteht momentan aus 16 Körbeckerinnen und </a:t>
            </a:r>
            <a:r>
              <a:rPr lang="de-DE" dirty="0" err="1"/>
              <a:t>Körbeckern</a:t>
            </a:r>
            <a:r>
              <a:rPr lang="de-DE" dirty="0"/>
              <a:t> von 14 bis 70+</a:t>
            </a:r>
          </a:p>
          <a:p>
            <a:r>
              <a:rPr lang="de-DE" dirty="0"/>
              <a:t>Alle Vereine sind vertreten</a:t>
            </a:r>
          </a:p>
          <a:p>
            <a:r>
              <a:rPr lang="de-DE" dirty="0"/>
              <a:t>Aufgabe momentan ist es, die Inhalte der Webseiten zu recherchieren</a:t>
            </a:r>
          </a:p>
          <a:p>
            <a:r>
              <a:rPr lang="de-DE" dirty="0"/>
              <a:t>Die Struktur unseres Webauftrittes zu diskutieren und zu realisieren</a:t>
            </a:r>
          </a:p>
          <a:p>
            <a:r>
              <a:rPr lang="de-DE" dirty="0"/>
              <a:t>Trainings für alle Dorfbewohner anbieten und durchführen</a:t>
            </a:r>
          </a:p>
          <a:p>
            <a:r>
              <a:rPr lang="de-DE" b="1" dirty="0"/>
              <a:t>Im laufenden Betrieb natürlich die zeitnahe Aktualisierung der Inhalte wie Veranstaltungen, News etc.</a:t>
            </a:r>
          </a:p>
          <a:p>
            <a:endParaRPr lang="de-DE" b="1" dirty="0"/>
          </a:p>
          <a:p>
            <a:pPr marL="0" indent="0">
              <a:buNone/>
            </a:pPr>
            <a:r>
              <a:rPr lang="de-DE" sz="3200" b="1" i="1" dirty="0">
                <a:solidFill>
                  <a:srgbClr val="FFC000"/>
                </a:solidFill>
              </a:rPr>
              <a:t>Wer möchte noch in einem engagierten und begeisternden Team an der Zukunft unseres Dorfes mitarbeiten?</a:t>
            </a:r>
          </a:p>
        </p:txBody>
      </p:sp>
    </p:spTree>
    <p:extLst>
      <p:ext uri="{BB962C8B-B14F-4D97-AF65-F5344CB8AC3E}">
        <p14:creationId xmlns:p14="http://schemas.microsoft.com/office/powerpoint/2010/main" val="8354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Die </a:t>
            </a:r>
            <a:r>
              <a:rPr lang="de-DE" dirty="0" err="1"/>
              <a:t>DorfFunk</a:t>
            </a:r>
            <a:r>
              <a:rPr lang="de-DE" dirty="0"/>
              <a:t>-App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86478"/>
              </p:ext>
            </p:extLst>
          </p:nvPr>
        </p:nvGraphicFramePr>
        <p:xfrm>
          <a:off x="1120775" y="1825625"/>
          <a:ext cx="10233028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6514">
                  <a:extLst>
                    <a:ext uri="{9D8B030D-6E8A-4147-A177-3AD203B41FA5}">
                      <a16:colId xmlns:a16="http://schemas.microsoft.com/office/drawing/2014/main" val="204809810"/>
                    </a:ext>
                  </a:extLst>
                </a:gridCol>
                <a:gridCol w="5116514">
                  <a:extLst>
                    <a:ext uri="{9D8B030D-6E8A-4147-A177-3AD203B41FA5}">
                      <a16:colId xmlns:a16="http://schemas.microsoft.com/office/drawing/2014/main" val="271692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iOS</a:t>
                      </a:r>
                    </a:p>
                  </a:txBody>
                  <a:tcPr marL="88984" marR="889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/>
                        <a:t>Android</a:t>
                      </a:r>
                    </a:p>
                  </a:txBody>
                  <a:tcPr marL="88984" marR="88984"/>
                </a:tc>
                <a:extLst>
                  <a:ext uri="{0D108BD9-81ED-4DB2-BD59-A6C34878D82A}">
                    <a16:rowId xmlns:a16="http://schemas.microsoft.com/office/drawing/2014/main" val="3511813772"/>
                  </a:ext>
                </a:extLst>
              </a:tr>
            </a:tbl>
          </a:graphicData>
        </a:graphic>
      </p:graphicFrame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95" y="2478722"/>
            <a:ext cx="3095625" cy="28289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750" y="3490721"/>
            <a:ext cx="721195" cy="7100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982" y="2547554"/>
            <a:ext cx="2646426" cy="254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3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43000">
              <a:schemeClr val="accent2">
                <a:lumMod val="7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Baum, Pflanze, Gebäude enthält.&#10;&#10;Automatisch generierte Beschreibung">
            <a:extLst>
              <a:ext uri="{FF2B5EF4-FFF2-40B4-BE49-F238E27FC236}">
                <a16:creationId xmlns:a16="http://schemas.microsoft.com/office/drawing/2014/main" id="{BADDD213-9458-DF3E-BCFD-58C1EFCC94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7" r="33080" b="1"/>
          <a:stretch/>
        </p:blipFill>
        <p:spPr>
          <a:xfrm>
            <a:off x="8918762" y="0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A006BAD-2968-7AFB-C679-C7D5ED02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62902"/>
            <a:ext cx="2661138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Rückblick</a:t>
            </a:r>
          </a:p>
        </p:txBody>
      </p:sp>
      <p:pic>
        <p:nvPicPr>
          <p:cNvPr id="5" name="Grafik 4" descr="Ein Bild, das draußen, Gebäude, Baum, Fenster enthält.&#10;&#10;Automatisch generierte Beschreibung">
            <a:extLst>
              <a:ext uri="{FF2B5EF4-FFF2-40B4-BE49-F238E27FC236}">
                <a16:creationId xmlns:a16="http://schemas.microsoft.com/office/drawing/2014/main" id="{27377A7F-38AD-BCC8-A79D-907808F14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756"/>
          <a:stretch/>
        </p:blipFill>
        <p:spPr>
          <a:xfrm>
            <a:off x="3523779" y="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6" name="Grafik 5" descr="Ein Bild, das Kleidung, Person, Mann, Menschliches Gesicht enthält.&#10;&#10;Automatisch generierte Beschreibung">
            <a:extLst>
              <a:ext uri="{FF2B5EF4-FFF2-40B4-BE49-F238E27FC236}">
                <a16:creationId xmlns:a16="http://schemas.microsoft.com/office/drawing/2014/main" id="{8567BFD9-6E14-7E18-B5F9-2B429B8AD2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90" r="30772" b="2"/>
          <a:stretch/>
        </p:blipFill>
        <p:spPr>
          <a:xfrm>
            <a:off x="0" y="2288332"/>
            <a:ext cx="356463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7" name="Grafik 6" descr="Ein Bild, das Im Haus, Decke, Mobiliar, Tisch enthält.&#10;&#10;Automatisch generierte Beschreibung">
            <a:extLst>
              <a:ext uri="{FF2B5EF4-FFF2-40B4-BE49-F238E27FC236}">
                <a16:creationId xmlns:a16="http://schemas.microsoft.com/office/drawing/2014/main" id="{766C00E8-6C2F-3EB1-0873-CE148E398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549" r="10953" b="3"/>
          <a:stretch/>
        </p:blipFill>
        <p:spPr>
          <a:xfrm>
            <a:off x="3652986" y="2415683"/>
            <a:ext cx="1591056" cy="1591056"/>
          </a:xfrm>
          <a:custGeom>
            <a:avLst/>
            <a:gdLst/>
            <a:ahLst/>
            <a:cxnLst/>
            <a:rect l="l" t="t" r="r" b="b"/>
            <a:pathLst>
              <a:path w="1591056" h="1591056">
                <a:moveTo>
                  <a:pt x="795528" y="0"/>
                </a:moveTo>
                <a:cubicBezTo>
                  <a:pt x="1234886" y="0"/>
                  <a:pt x="1591056" y="356170"/>
                  <a:pt x="1591056" y="795528"/>
                </a:cubicBezTo>
                <a:cubicBezTo>
                  <a:pt x="1591056" y="1234886"/>
                  <a:pt x="1234886" y="1591056"/>
                  <a:pt x="795528" y="1591056"/>
                </a:cubicBezTo>
                <a:cubicBezTo>
                  <a:pt x="356170" y="1591056"/>
                  <a:pt x="0" y="1234886"/>
                  <a:pt x="0" y="795528"/>
                </a:cubicBezTo>
                <a:cubicBezTo>
                  <a:pt x="0" y="356170"/>
                  <a:pt x="356170" y="0"/>
                  <a:pt x="795528" y="0"/>
                </a:cubicBezTo>
                <a:close/>
              </a:path>
            </a:pathLst>
          </a:custGeom>
        </p:spPr>
      </p:pic>
      <p:pic>
        <p:nvPicPr>
          <p:cNvPr id="8" name="Grafik 7" descr="Ein Bild, das draußen, Gebäude, Rad, Fahrzeug enthält.&#10;&#10;Automatisch generierte Beschreibung">
            <a:extLst>
              <a:ext uri="{FF2B5EF4-FFF2-40B4-BE49-F238E27FC236}">
                <a16:creationId xmlns:a16="http://schemas.microsoft.com/office/drawing/2014/main" id="{38B6E712-8FE4-84CA-6682-C71C3B1088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661" r="23087" b="-3"/>
          <a:stretch/>
        </p:blipFill>
        <p:spPr>
          <a:xfrm>
            <a:off x="6288390" y="1769732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0" name="Grafik 9" descr="Ein Bild, das Kleidung, Gebäude, Mann, Person enthält.&#10;&#10;Automatisch generierte Beschreibung">
            <a:extLst>
              <a:ext uri="{FF2B5EF4-FFF2-40B4-BE49-F238E27FC236}">
                <a16:creationId xmlns:a16="http://schemas.microsoft.com/office/drawing/2014/main" id="{771B8060-766A-ED33-30D2-D9DB80D45A5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745" r="5464" b="-4"/>
          <a:stretch/>
        </p:blipFill>
        <p:spPr>
          <a:xfrm>
            <a:off x="9363235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689F58C1-D123-895D-F0A1-F1C40B6A5781}"/>
              </a:ext>
            </a:extLst>
          </p:cNvPr>
          <p:cNvSpPr txBox="1"/>
          <p:nvPr/>
        </p:nvSpPr>
        <p:spPr>
          <a:xfrm>
            <a:off x="3358300" y="5040686"/>
            <a:ext cx="60944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chemeClr val="bg1"/>
                </a:solidFill>
              </a:rPr>
              <a:t>1150 Jahre Körbecke </a:t>
            </a:r>
            <a:br>
              <a:rPr lang="de-DE" sz="4000" b="1" dirty="0">
                <a:solidFill>
                  <a:schemeClr val="bg1"/>
                </a:solidFill>
              </a:rPr>
            </a:br>
            <a:r>
              <a:rPr lang="de-DE" sz="4000" b="1" dirty="0">
                <a:solidFill>
                  <a:schemeClr val="bg1"/>
                </a:solidFill>
              </a:rPr>
              <a:t>im Jahr 2000</a:t>
            </a:r>
          </a:p>
        </p:txBody>
      </p:sp>
    </p:spTree>
    <p:extLst>
      <p:ext uri="{BB962C8B-B14F-4D97-AF65-F5344CB8AC3E}">
        <p14:creationId xmlns:p14="http://schemas.microsoft.com/office/powerpoint/2010/main" val="884428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43000">
              <a:schemeClr val="accent2">
                <a:lumMod val="7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006BAD-2968-7AFB-C679-C7D5ED02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120" y="144048"/>
            <a:ext cx="5262121" cy="1325563"/>
          </a:xfrm>
        </p:spPr>
        <p:txBody>
          <a:bodyPr>
            <a:norm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Ausblick Dorffeste</a:t>
            </a:r>
          </a:p>
        </p:txBody>
      </p:sp>
      <p:pic>
        <p:nvPicPr>
          <p:cNvPr id="3" name="Picture 4" descr="Kalender">
            <a:extLst>
              <a:ext uri="{FF2B5EF4-FFF2-40B4-BE49-F238E27FC236}">
                <a16:creationId xmlns:a16="http://schemas.microsoft.com/office/drawing/2014/main" id="{512A1F8B-7FF9-D087-FF9E-94EA9825D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5" r="12064" b="-1"/>
          <a:stretch/>
        </p:blipFill>
        <p:spPr>
          <a:xfrm>
            <a:off x="301657" y="2272925"/>
            <a:ext cx="3899686" cy="36188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C6A2C8D-3AFE-4746-6BE9-36BE40EB1C6A}"/>
              </a:ext>
            </a:extLst>
          </p:cNvPr>
          <p:cNvSpPr txBox="1"/>
          <p:nvPr/>
        </p:nvSpPr>
        <p:spPr>
          <a:xfrm>
            <a:off x="5976592" y="2127803"/>
            <a:ext cx="555238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Planungsstart für </a:t>
            </a:r>
          </a:p>
          <a:p>
            <a:r>
              <a:rPr lang="de-DE" sz="4000" b="1" dirty="0">
                <a:solidFill>
                  <a:schemeClr val="bg1"/>
                </a:solidFill>
              </a:rPr>
              <a:t>1175 Jahre Körbecke </a:t>
            </a:r>
            <a:br>
              <a:rPr lang="de-DE" sz="4000" b="1" dirty="0">
                <a:solidFill>
                  <a:schemeClr val="bg1"/>
                </a:solidFill>
              </a:rPr>
            </a:br>
            <a:r>
              <a:rPr lang="de-DE" sz="4000" b="1" dirty="0">
                <a:solidFill>
                  <a:schemeClr val="bg1"/>
                </a:solidFill>
              </a:rPr>
              <a:t>im Jahr 2025</a:t>
            </a:r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3623E7EA-ED0C-7689-19F4-DEEC32F1F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740" y="4162232"/>
            <a:ext cx="5565131" cy="344783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06.01.2024 ab 19.00 Uhr Treffen bei Linnemanns 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30.08.2025 Dorffest „1175 Jahre Körbecke“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C4017AA-C7D7-031D-3909-8AB6B4206F6E}"/>
              </a:ext>
            </a:extLst>
          </p:cNvPr>
          <p:cNvSpPr txBox="1"/>
          <p:nvPr/>
        </p:nvSpPr>
        <p:spPr>
          <a:xfrm>
            <a:off x="5984451" y="630751"/>
            <a:ext cx="609442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Zur Finanzierung Dorftreff</a:t>
            </a:r>
          </a:p>
          <a:p>
            <a:r>
              <a:rPr lang="de-DE" sz="2800" dirty="0">
                <a:solidFill>
                  <a:schemeClr val="bg1"/>
                </a:solidFill>
              </a:rPr>
              <a:t>24.08.2024 Dorffest</a:t>
            </a:r>
          </a:p>
        </p:txBody>
      </p:sp>
    </p:spTree>
    <p:extLst>
      <p:ext uri="{BB962C8B-B14F-4D97-AF65-F5344CB8AC3E}">
        <p14:creationId xmlns:p14="http://schemas.microsoft.com/office/powerpoint/2010/main" val="267822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A22AD81-A8CB-B63D-076A-812707E0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59" y="1163739"/>
            <a:ext cx="3316347" cy="2211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A8CCAD7-5CDD-5C2B-0832-DA9CB15F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19" y="1392356"/>
            <a:ext cx="2647621" cy="2937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7E77615-0E6C-3C03-9F49-21B7FBF1D48C}"/>
              </a:ext>
            </a:extLst>
          </p:cNvPr>
          <p:cNvSpPr/>
          <p:nvPr/>
        </p:nvSpPr>
        <p:spPr>
          <a:xfrm>
            <a:off x="747558" y="329643"/>
            <a:ext cx="10681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Treffpunkte in unserem Dorf in der Vergangenheit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338683-317F-FFA7-09FE-F84BA91606B4}"/>
              </a:ext>
            </a:extLst>
          </p:cNvPr>
          <p:cNvSpPr txBox="1"/>
          <p:nvPr/>
        </p:nvSpPr>
        <p:spPr>
          <a:xfrm>
            <a:off x="2119580" y="4612699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Rosenbaums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85A59E-C0F4-9446-3906-64B546F451AD}"/>
              </a:ext>
            </a:extLst>
          </p:cNvPr>
          <p:cNvSpPr txBox="1"/>
          <p:nvPr/>
        </p:nvSpPr>
        <p:spPr>
          <a:xfrm>
            <a:off x="5911724" y="252941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Didi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1F8CE1-C530-80F1-F1C1-6D369EB423E7}"/>
              </a:ext>
            </a:extLst>
          </p:cNvPr>
          <p:cNvSpPr txBox="1"/>
          <p:nvPr/>
        </p:nvSpPr>
        <p:spPr>
          <a:xfrm>
            <a:off x="9130102" y="3618957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Schneiders Otto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0DF3DC6-4B6E-3388-08D0-A35BD205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819" y="3015344"/>
            <a:ext cx="5093011" cy="3394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9781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A22AD81-A8CB-B63D-076A-812707E0E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859" y="1163739"/>
            <a:ext cx="3316347" cy="2211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84A2E5A-6ED6-755A-2E12-FDCA76D70795}"/>
              </a:ext>
            </a:extLst>
          </p:cNvPr>
          <p:cNvGrpSpPr/>
          <p:nvPr/>
        </p:nvGrpSpPr>
        <p:grpSpPr>
          <a:xfrm>
            <a:off x="8178145" y="1227116"/>
            <a:ext cx="3420208" cy="2201008"/>
            <a:chOff x="1169377" y="1969477"/>
            <a:chExt cx="3420208" cy="3745523"/>
          </a:xfrm>
        </p:grpSpPr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DCDDBD49-DF97-F5EA-13E9-65816F5ED01B}"/>
                </a:ext>
              </a:extLst>
            </p:cNvPr>
            <p:cNvCxnSpPr/>
            <p:nvPr/>
          </p:nvCxnSpPr>
          <p:spPr>
            <a:xfrm>
              <a:off x="1169377" y="1969477"/>
              <a:ext cx="3420208" cy="34905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Gerader Verbinder 3">
              <a:extLst>
                <a:ext uri="{FF2B5EF4-FFF2-40B4-BE49-F238E27FC236}">
                  <a16:creationId xmlns:a16="http://schemas.microsoft.com/office/drawing/2014/main" id="{562F1EC1-B158-9099-D1F3-132A710A476E}"/>
                </a:ext>
              </a:extLst>
            </p:cNvPr>
            <p:cNvCxnSpPr/>
            <p:nvPr/>
          </p:nvCxnSpPr>
          <p:spPr>
            <a:xfrm flipH="1">
              <a:off x="1195754" y="1978269"/>
              <a:ext cx="3341077" cy="37367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2A8CCAD7-5CDD-5C2B-0832-DA9CB15F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19" y="1392356"/>
            <a:ext cx="2647621" cy="2937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7E77615-0E6C-3C03-9F49-21B7FBF1D48C}"/>
              </a:ext>
            </a:extLst>
          </p:cNvPr>
          <p:cNvSpPr/>
          <p:nvPr/>
        </p:nvSpPr>
        <p:spPr>
          <a:xfrm>
            <a:off x="2331805" y="329643"/>
            <a:ext cx="75130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Treffpunkte in unserem Dorf heute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1338683-317F-FFA7-09FE-F84BA91606B4}"/>
              </a:ext>
            </a:extLst>
          </p:cNvPr>
          <p:cNvSpPr txBox="1"/>
          <p:nvPr/>
        </p:nvSpPr>
        <p:spPr>
          <a:xfrm>
            <a:off x="2119580" y="4612699"/>
            <a:ext cx="138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Rosenbaums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885A59E-C0F4-9446-3906-64B546F451AD}"/>
              </a:ext>
            </a:extLst>
          </p:cNvPr>
          <p:cNvSpPr txBox="1"/>
          <p:nvPr/>
        </p:nvSpPr>
        <p:spPr>
          <a:xfrm>
            <a:off x="5911724" y="252941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Didi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1F8CE1-C530-80F1-F1C1-6D369EB423E7}"/>
              </a:ext>
            </a:extLst>
          </p:cNvPr>
          <p:cNvSpPr txBox="1"/>
          <p:nvPr/>
        </p:nvSpPr>
        <p:spPr>
          <a:xfrm>
            <a:off x="9130102" y="3618957"/>
            <a:ext cx="167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Schneiders Otto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E9F9592B-1986-8370-0CC6-9A98889E0600}"/>
              </a:ext>
            </a:extLst>
          </p:cNvPr>
          <p:cNvGrpSpPr/>
          <p:nvPr/>
        </p:nvGrpSpPr>
        <p:grpSpPr>
          <a:xfrm>
            <a:off x="1442301" y="1451728"/>
            <a:ext cx="2592371" cy="2790334"/>
            <a:chOff x="1169377" y="1969477"/>
            <a:chExt cx="3420208" cy="3745523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954DE82D-BAB4-684B-0939-ACCB7FF41540}"/>
                </a:ext>
              </a:extLst>
            </p:cNvPr>
            <p:cNvCxnSpPr/>
            <p:nvPr/>
          </p:nvCxnSpPr>
          <p:spPr>
            <a:xfrm>
              <a:off x="1169377" y="1969477"/>
              <a:ext cx="3420208" cy="34905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560DD65D-7638-2036-F468-CABC5069CD80}"/>
                </a:ext>
              </a:extLst>
            </p:cNvPr>
            <p:cNvCxnSpPr/>
            <p:nvPr/>
          </p:nvCxnSpPr>
          <p:spPr>
            <a:xfrm flipH="1">
              <a:off x="1195754" y="1978269"/>
              <a:ext cx="3341077" cy="37367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0DF3DC6-4B6E-3388-08D0-A35BD205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819" y="3015344"/>
            <a:ext cx="5093011" cy="33942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A34640E-FFB0-5D45-0F20-8D9AEDF1ACE3}"/>
              </a:ext>
            </a:extLst>
          </p:cNvPr>
          <p:cNvGrpSpPr/>
          <p:nvPr/>
        </p:nvGrpSpPr>
        <p:grpSpPr>
          <a:xfrm>
            <a:off x="4072379" y="3082565"/>
            <a:ext cx="4883085" cy="3393649"/>
            <a:chOff x="1169377" y="1969477"/>
            <a:chExt cx="3420208" cy="3745523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2A498D01-FE8D-3263-0398-BD2EC6B4C62B}"/>
                </a:ext>
              </a:extLst>
            </p:cNvPr>
            <p:cNvCxnSpPr/>
            <p:nvPr/>
          </p:nvCxnSpPr>
          <p:spPr>
            <a:xfrm>
              <a:off x="1169377" y="1969477"/>
              <a:ext cx="3420208" cy="349054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E4BF5585-0228-CD4F-6B47-F7DBC8478FDA}"/>
                </a:ext>
              </a:extLst>
            </p:cNvPr>
            <p:cNvCxnSpPr/>
            <p:nvPr/>
          </p:nvCxnSpPr>
          <p:spPr>
            <a:xfrm flipH="1">
              <a:off x="1195754" y="1978269"/>
              <a:ext cx="3341077" cy="373673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0646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5398D69F-B893-1745-9CB7-5F6F097AAA9B}"/>
              </a:ext>
            </a:extLst>
          </p:cNvPr>
          <p:cNvSpPr txBox="1">
            <a:spLocks/>
          </p:cNvSpPr>
          <p:nvPr/>
        </p:nvSpPr>
        <p:spPr>
          <a:xfrm>
            <a:off x="1112261" y="-462668"/>
            <a:ext cx="6251110" cy="17830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dirty="0"/>
              <a:t>Unsere heutige Agenda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F339122-6368-6646-CA40-8F85744C393F}"/>
              </a:ext>
            </a:extLst>
          </p:cNvPr>
          <p:cNvSpPr txBox="1">
            <a:spLocks/>
          </p:cNvSpPr>
          <p:nvPr/>
        </p:nvSpPr>
        <p:spPr>
          <a:xfrm>
            <a:off x="1102835" y="2216430"/>
            <a:ext cx="8220274" cy="34838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Der neue Dorftreff als Multifunktionsraum</a:t>
            </a:r>
          </a:p>
          <a:p>
            <a:pPr marL="0" indent="0">
              <a:buNone/>
            </a:pPr>
            <a:r>
              <a:rPr lang="de-DE" sz="2400" dirty="0"/>
              <a:t>                    „Von der Idee zum Projekt“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2400" dirty="0"/>
          </a:p>
          <a:p>
            <a:r>
              <a:rPr lang="de-DE" sz="2400" dirty="0"/>
              <a:t>Ideen-Labor (Gemeinsamer Workshop)</a:t>
            </a:r>
          </a:p>
          <a:p>
            <a:endParaRPr lang="de-DE" sz="2400" dirty="0"/>
          </a:p>
          <a:p>
            <a:r>
              <a:rPr lang="de-DE" sz="2400" dirty="0"/>
              <a:t>Die </a:t>
            </a:r>
            <a:r>
              <a:rPr lang="de-DE" sz="2400" dirty="0" err="1"/>
              <a:t>DorfZukunftDigital</a:t>
            </a:r>
            <a:r>
              <a:rPr lang="de-DE" sz="2400" dirty="0"/>
              <a:t> (DZD) Initiative </a:t>
            </a:r>
          </a:p>
          <a:p>
            <a:endParaRPr lang="de-DE" sz="2400" dirty="0"/>
          </a:p>
          <a:p>
            <a:r>
              <a:rPr lang="de-DE" sz="2400" dirty="0"/>
              <a:t>Ausblick: 1175 Jahre Körbecke im Jahr 2025</a:t>
            </a:r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D4F08D12-3060-D3B1-3FBA-1832FE73BF96}"/>
              </a:ext>
            </a:extLst>
          </p:cNvPr>
          <p:cNvSpPr/>
          <p:nvPr/>
        </p:nvSpPr>
        <p:spPr>
          <a:xfrm>
            <a:off x="1461155" y="2686639"/>
            <a:ext cx="782425" cy="2828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02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1" y="2755344"/>
            <a:ext cx="2233558" cy="23238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5681">
            <a:off x="3940403" y="3185515"/>
            <a:ext cx="2753084" cy="2333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98878">
            <a:off x="4086295" y="839888"/>
            <a:ext cx="4177276" cy="190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516" y="5343571"/>
            <a:ext cx="4001042" cy="1208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32567">
            <a:off x="1046376" y="1150071"/>
            <a:ext cx="2430710" cy="52545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3959">
            <a:off x="8380003" y="812975"/>
            <a:ext cx="3185981" cy="4921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2C21835-C739-AAEC-B784-3B51DE9B504F}"/>
              </a:ext>
            </a:extLst>
          </p:cNvPr>
          <p:cNvSpPr/>
          <p:nvPr/>
        </p:nvSpPr>
        <p:spPr>
          <a:xfrm>
            <a:off x="939620" y="263655"/>
            <a:ext cx="42643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Großes Presseecho</a:t>
            </a:r>
          </a:p>
        </p:txBody>
      </p:sp>
    </p:spTree>
    <p:extLst>
      <p:ext uri="{BB962C8B-B14F-4D97-AF65-F5344CB8AC3E}">
        <p14:creationId xmlns:p14="http://schemas.microsoft.com/office/powerpoint/2010/main" val="238114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96BD3-2625-1DD0-4317-57F24494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33" y="695063"/>
            <a:ext cx="11284671" cy="690677"/>
          </a:xfrm>
        </p:spPr>
        <p:txBody>
          <a:bodyPr>
            <a:normAutofit fontScale="90000"/>
          </a:bodyPr>
          <a:lstStyle/>
          <a:p>
            <a:r>
              <a:rPr lang="de-DE" sz="4400" b="1" dirty="0"/>
              <a:t>Die intensive Suche nach möglichen Alternativen</a:t>
            </a:r>
            <a:br>
              <a:rPr lang="de-DE" sz="4400" b="1" dirty="0"/>
            </a:br>
            <a:endParaRPr lang="de-DE" dirty="0"/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89595E6-A761-E2B9-9886-80ACB6F44BD7}"/>
              </a:ext>
            </a:extLst>
          </p:cNvPr>
          <p:cNvSpPr txBox="1">
            <a:spLocks/>
          </p:cNvSpPr>
          <p:nvPr/>
        </p:nvSpPr>
        <p:spPr>
          <a:xfrm>
            <a:off x="396278" y="2093386"/>
            <a:ext cx="4929866" cy="309032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>
                <a:solidFill>
                  <a:srgbClr val="FF0000"/>
                </a:solidFill>
              </a:rPr>
              <a:t>Gemeindehalle Körbecke</a:t>
            </a:r>
          </a:p>
          <a:p>
            <a:r>
              <a:rPr lang="de-DE" b="1" dirty="0">
                <a:solidFill>
                  <a:srgbClr val="0070C0"/>
                </a:solidFill>
              </a:rPr>
              <a:t>Jugendraum</a:t>
            </a:r>
          </a:p>
          <a:p>
            <a:r>
              <a:rPr lang="de-DE" b="1" dirty="0">
                <a:solidFill>
                  <a:srgbClr val="00B050"/>
                </a:solidFill>
              </a:rPr>
              <a:t>Old Manhattan „Didi“</a:t>
            </a:r>
          </a:p>
          <a:p>
            <a:r>
              <a:rPr lang="de-DE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Gastwirtschaft „Otto“</a:t>
            </a:r>
          </a:p>
          <a:p>
            <a:r>
              <a:rPr lang="de-DE" b="1" dirty="0">
                <a:solidFill>
                  <a:srgbClr val="FFC000"/>
                </a:solidFill>
              </a:rPr>
              <a:t>Privathaus </a:t>
            </a:r>
            <a:r>
              <a:rPr lang="de-DE" b="1" dirty="0" err="1">
                <a:solidFill>
                  <a:srgbClr val="FFC000"/>
                </a:solidFill>
              </a:rPr>
              <a:t>Liebenauerstraße</a:t>
            </a:r>
            <a:r>
              <a:rPr lang="de-DE" b="1" dirty="0">
                <a:solidFill>
                  <a:srgbClr val="FFC000"/>
                </a:solidFill>
              </a:rPr>
              <a:t> 5</a:t>
            </a:r>
          </a:p>
          <a:p>
            <a:r>
              <a:rPr lang="de-DE" b="1" dirty="0">
                <a:solidFill>
                  <a:srgbClr val="FFFF00"/>
                </a:solidFill>
              </a:rPr>
              <a:t>Alte Volksbank</a:t>
            </a:r>
          </a:p>
          <a:p>
            <a:endParaRPr lang="en-US" sz="800" b="1" dirty="0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E7488CC-5BF0-EED4-9F7B-A2B5E6AC55B6}"/>
              </a:ext>
            </a:extLst>
          </p:cNvPr>
          <p:cNvGrpSpPr/>
          <p:nvPr/>
        </p:nvGrpSpPr>
        <p:grpSpPr>
          <a:xfrm>
            <a:off x="5769205" y="1338605"/>
            <a:ext cx="5599521" cy="4745143"/>
            <a:chOff x="4967926" y="615889"/>
            <a:chExt cx="7005369" cy="5901493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D5F73F33-DA6D-75BA-FA37-9E62BF222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67926" y="615889"/>
              <a:ext cx="7005369" cy="590149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14427664-01BD-15CD-665B-5E074EED019F}"/>
                </a:ext>
              </a:extLst>
            </p:cNvPr>
            <p:cNvSpPr/>
            <p:nvPr/>
          </p:nvSpPr>
          <p:spPr>
            <a:xfrm>
              <a:off x="5194168" y="2648932"/>
              <a:ext cx="546756" cy="612742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B5658AAE-44EE-A20E-F55B-E572309E468F}"/>
                </a:ext>
              </a:extLst>
            </p:cNvPr>
            <p:cNvSpPr/>
            <p:nvPr/>
          </p:nvSpPr>
          <p:spPr>
            <a:xfrm>
              <a:off x="8711937" y="1849225"/>
              <a:ext cx="744718" cy="77299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55B3F11-AAB1-9AFF-2DA8-0ED793C7F333}"/>
                </a:ext>
              </a:extLst>
            </p:cNvPr>
            <p:cNvSpPr/>
            <p:nvPr/>
          </p:nvSpPr>
          <p:spPr>
            <a:xfrm>
              <a:off x="6815579" y="2724346"/>
              <a:ext cx="502762" cy="474481"/>
            </a:xfrm>
            <a:prstGeom prst="ellipse">
              <a:avLst/>
            </a:pr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D518BCFA-251C-FF35-FDAF-5806A3D0C647}"/>
                </a:ext>
              </a:extLst>
            </p:cNvPr>
            <p:cNvSpPr/>
            <p:nvPr/>
          </p:nvSpPr>
          <p:spPr>
            <a:xfrm>
              <a:off x="8033208" y="2188589"/>
              <a:ext cx="502762" cy="474481"/>
            </a:xfrm>
            <a:prstGeom prst="ellipse">
              <a:avLst/>
            </a:prstGeom>
            <a:noFill/>
            <a:ln w="762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00FF"/>
                </a:highlight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F3E50B20-35E9-303F-D830-AA80B694226E}"/>
                </a:ext>
              </a:extLst>
            </p:cNvPr>
            <p:cNvSpPr/>
            <p:nvPr/>
          </p:nvSpPr>
          <p:spPr>
            <a:xfrm>
              <a:off x="7145516" y="4223208"/>
              <a:ext cx="362931" cy="428918"/>
            </a:xfrm>
            <a:prstGeom prst="ellipse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415BA655-547B-4369-6EFE-6844236C436C}"/>
                </a:ext>
              </a:extLst>
            </p:cNvPr>
            <p:cNvSpPr/>
            <p:nvPr/>
          </p:nvSpPr>
          <p:spPr>
            <a:xfrm>
              <a:off x="6977405" y="3574329"/>
              <a:ext cx="362931" cy="428918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682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C7A351-479A-5263-8B4E-859AF7AD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433" y="0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>
                <a:solidFill>
                  <a:schemeClr val="tx1"/>
                </a:solidFill>
              </a:rPr>
              <a:t>Der lange Weg bis zur  Entscheidung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C3BB12-F95E-2398-05D9-6DAEF696D67D}"/>
              </a:ext>
            </a:extLst>
          </p:cNvPr>
          <p:cNvSpPr txBox="1"/>
          <p:nvPr/>
        </p:nvSpPr>
        <p:spPr>
          <a:xfrm rot="18719298">
            <a:off x="1088375" y="3780845"/>
            <a:ext cx="417146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2018 Dacherneuerung im Haushaltsplan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CDC5146-35FB-8B92-7F1F-6921BEDCF704}"/>
              </a:ext>
            </a:extLst>
          </p:cNvPr>
          <p:cNvSpPr txBox="1"/>
          <p:nvPr/>
        </p:nvSpPr>
        <p:spPr>
          <a:xfrm rot="18719298">
            <a:off x="4443770" y="2681989"/>
            <a:ext cx="6094428" cy="88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18.02.2020 Auftragserteilung Sanierung Dacheindeckung und Blitzschutz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08.10.2020 Bewilligung einer überplanmäßigen Auszahlung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D19E587-CB56-708C-5044-17DC1EACEC5C}"/>
              </a:ext>
            </a:extLst>
          </p:cNvPr>
          <p:cNvSpPr txBox="1"/>
          <p:nvPr/>
        </p:nvSpPr>
        <p:spPr>
          <a:xfrm rot="18719298">
            <a:off x="2579021" y="2135175"/>
            <a:ext cx="6094428" cy="1585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2019 Dach-Multifunktionsnutzung im Haushaltsplan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27.02.2019 Förderantrag  wurde gestellt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11.09.2019 Zuwendungsbescheid Dorferneuerungsmittel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13.11.2019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Ortschaftsbeiratssitzung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(Dach, Anbau, Multifunktionsraum)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4549F70-4ED6-A39C-16C0-18A40BA2C809}"/>
              </a:ext>
            </a:extLst>
          </p:cNvPr>
          <p:cNvSpPr txBox="1"/>
          <p:nvPr/>
        </p:nvSpPr>
        <p:spPr>
          <a:xfrm rot="18719298">
            <a:off x="8650060" y="3066195"/>
            <a:ext cx="6094428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07.11.2023  </a:t>
            </a: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„Einheitlicher Beschluss“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27A652-8C6C-9C17-D21D-F8D1686E7BAC}"/>
              </a:ext>
            </a:extLst>
          </p:cNvPr>
          <p:cNvSpPr txBox="1"/>
          <p:nvPr/>
        </p:nvSpPr>
        <p:spPr>
          <a:xfrm rot="18719298">
            <a:off x="5964002" y="2792789"/>
            <a:ext cx="6094428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2021/2022 weitere politische Beratung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74901ED-CCF5-F20A-E5DB-93235DC4C8CD}"/>
              </a:ext>
            </a:extLst>
          </p:cNvPr>
          <p:cNvSpPr txBox="1"/>
          <p:nvPr/>
        </p:nvSpPr>
        <p:spPr>
          <a:xfrm rot="18719298">
            <a:off x="7473439" y="2792789"/>
            <a:ext cx="6094428" cy="66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24.05.2022 Sitzung des Rates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D49B0A5-7453-98A7-A4FE-CB011D267B1A}"/>
              </a:ext>
            </a:extLst>
          </p:cNvPr>
          <p:cNvSpPr txBox="1"/>
          <p:nvPr/>
        </p:nvSpPr>
        <p:spPr>
          <a:xfrm rot="18719298">
            <a:off x="9925632" y="4222621"/>
            <a:ext cx="298275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2023 ff Realisierung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E07E8E2-9335-F193-EBDD-8238BF226E8B}"/>
              </a:ext>
            </a:extLst>
          </p:cNvPr>
          <p:cNvSpPr txBox="1"/>
          <p:nvPr/>
        </p:nvSpPr>
        <p:spPr>
          <a:xfrm rot="18719298">
            <a:off x="-30393" y="3780845"/>
            <a:ext cx="4171469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 Start der Findungsphase Dorftreff </a:t>
            </a:r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057616D-6451-F7FF-533C-A60D8FD8C15D}"/>
              </a:ext>
            </a:extLst>
          </p:cNvPr>
          <p:cNvGrpSpPr/>
          <p:nvPr/>
        </p:nvGrpSpPr>
        <p:grpSpPr>
          <a:xfrm>
            <a:off x="131885" y="5679831"/>
            <a:ext cx="11803759" cy="597877"/>
            <a:chOff x="281354" y="4668715"/>
            <a:chExt cx="11438793" cy="597877"/>
          </a:xfrm>
        </p:grpSpPr>
        <p:sp>
          <p:nvSpPr>
            <p:cNvPr id="5" name="Pfeil: Chevron 4">
              <a:extLst>
                <a:ext uri="{FF2B5EF4-FFF2-40B4-BE49-F238E27FC236}">
                  <a16:creationId xmlns:a16="http://schemas.microsoft.com/office/drawing/2014/main" id="{2549E02F-9305-2650-AFF0-907E73E5F6A5}"/>
                </a:ext>
              </a:extLst>
            </p:cNvPr>
            <p:cNvSpPr/>
            <p:nvPr/>
          </p:nvSpPr>
          <p:spPr>
            <a:xfrm>
              <a:off x="281354" y="4668715"/>
              <a:ext cx="11438793" cy="597877"/>
            </a:xfrm>
            <a:prstGeom prst="chevron">
              <a:avLst>
                <a:gd name="adj" fmla="val 46000"/>
              </a:avLst>
            </a:prstGeom>
            <a:gradFill flip="none" rotWithShape="1">
              <a:gsLst>
                <a:gs pos="0">
                  <a:srgbClr val="FF0000"/>
                </a:gs>
                <a:gs pos="53000">
                  <a:srgbClr val="92D050"/>
                </a:gs>
                <a:gs pos="83000">
                  <a:srgbClr val="00B050"/>
                </a:gs>
                <a:gs pos="100000">
                  <a:srgbClr val="00B050"/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4C6B6933-F56F-F195-A9F1-C10DD4C3509C}"/>
                </a:ext>
              </a:extLst>
            </p:cNvPr>
            <p:cNvSpPr txBox="1"/>
            <p:nvPr/>
          </p:nvSpPr>
          <p:spPr>
            <a:xfrm>
              <a:off x="624253" y="4677506"/>
              <a:ext cx="9847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dirty="0"/>
                <a:t>2017	   2018	          2019	            2020	          2021	      2022	   2023 ff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187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F2BA0-5BB7-C334-671B-1D3ADD8D9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889" y="355698"/>
            <a:ext cx="11406433" cy="1325563"/>
          </a:xfrm>
        </p:spPr>
        <p:txBody>
          <a:bodyPr>
            <a:normAutofit/>
          </a:bodyPr>
          <a:lstStyle/>
          <a:p>
            <a:r>
              <a:rPr lang="de-DE" sz="4000" dirty="0"/>
              <a:t>Initiative:</a:t>
            </a:r>
            <a:br>
              <a:rPr lang="de-DE" sz="4000" dirty="0"/>
            </a:br>
            <a:r>
              <a:rPr lang="de-DE" sz="4000" dirty="0"/>
              <a:t>Struktur und Dorfentwicklung des ländlichen Raumes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AB9CC9F-148F-BD18-0675-94146BA35E27}"/>
              </a:ext>
            </a:extLst>
          </p:cNvPr>
          <p:cNvSpPr txBox="1">
            <a:spLocks/>
          </p:cNvSpPr>
          <p:nvPr/>
        </p:nvSpPr>
        <p:spPr>
          <a:xfrm>
            <a:off x="669851" y="2273049"/>
            <a:ext cx="11199374" cy="3819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3000" dirty="0"/>
              <a:t>Beantragte max. Förderung </a:t>
            </a:r>
            <a:r>
              <a:rPr lang="de-DE" sz="3000" b="1" dirty="0"/>
              <a:t>190.000 €</a:t>
            </a:r>
          </a:p>
          <a:p>
            <a:pPr lvl="1"/>
            <a:r>
              <a:rPr lang="de-DE" sz="3000" dirty="0"/>
              <a:t>65% Förderung = 123.500 € </a:t>
            </a:r>
          </a:p>
          <a:p>
            <a:pPr lvl="1"/>
            <a:r>
              <a:rPr lang="de-DE" sz="3000" dirty="0"/>
              <a:t>Restbetrag Orgelstadt Borgentreich + Dorfgemeinschaft Körbecke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3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3000" dirty="0"/>
              <a:t>Rechenbeispiel Gesamtkosten von </a:t>
            </a:r>
            <a:r>
              <a:rPr lang="de-DE" sz="3000" b="1" dirty="0"/>
              <a:t>150.000 €</a:t>
            </a:r>
          </a:p>
          <a:p>
            <a:pPr lvl="1"/>
            <a:r>
              <a:rPr lang="de-DE" sz="3000" dirty="0"/>
              <a:t>65% Förderung = 97.500 € </a:t>
            </a:r>
          </a:p>
          <a:p>
            <a:pPr lvl="1"/>
            <a:r>
              <a:rPr lang="de-DE" sz="3000" dirty="0"/>
              <a:t>Restbetrag Orgelstadt Borgentreich + Dorfgemeinschaft Körbecke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3000" dirty="0"/>
          </a:p>
          <a:p>
            <a:pPr lvl="1"/>
            <a:endParaRPr lang="de-DE" sz="1400" dirty="0"/>
          </a:p>
          <a:p>
            <a:pPr lvl="1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732019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A21CB-3243-0635-F163-F1C94A51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44557"/>
            <a:ext cx="10515600" cy="1325563"/>
          </a:xfrm>
        </p:spPr>
        <p:txBody>
          <a:bodyPr/>
          <a:lstStyle/>
          <a:p>
            <a:pPr algn="ctr"/>
            <a:r>
              <a:rPr lang="de-DE" dirty="0" err="1"/>
              <a:t>Kurzdemo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6446318"/>
      </p:ext>
    </p:extLst>
  </p:cSld>
  <p:clrMapOvr>
    <a:masterClrMapping/>
  </p:clrMapOvr>
</p:sld>
</file>

<file path=ppt/theme/theme1.xml><?xml version="1.0" encoding="utf-8"?>
<a:theme xmlns:a="http://schemas.openxmlformats.org/drawingml/2006/main" name="Tiefe">
  <a:themeElements>
    <a:clrScheme name="Tiefe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Tiefe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ef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TM04033923[[fn=Tiefe]]</Template>
  <TotalTime>0</TotalTime>
  <Words>507</Words>
  <Application>Microsoft Office PowerPoint</Application>
  <PresentationFormat>Breitbild</PresentationFormat>
  <Paragraphs>114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Tiefe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Die intensive Suche nach möglichen Alternativen </vt:lpstr>
      <vt:lpstr>Der lange Weg bis zur  Entscheidung </vt:lpstr>
      <vt:lpstr>Initiative: Struktur und Dorfentwicklung des ländlichen Raumes</vt:lpstr>
      <vt:lpstr>Kurzdemo </vt:lpstr>
      <vt:lpstr>Ideen-Labor</vt:lpstr>
      <vt:lpstr>DorfZukunftDigital DZD</vt:lpstr>
      <vt:lpstr>Die strategischen Ziele</vt:lpstr>
      <vt:lpstr>Mögliche Inhalte unserer Webseiten</vt:lpstr>
      <vt:lpstr>PowerPoint-Präsentation</vt:lpstr>
      <vt:lpstr>Unser DZD Team</vt:lpstr>
      <vt:lpstr>Die DorfFunk-App</vt:lpstr>
      <vt:lpstr>Rückblick</vt:lpstr>
      <vt:lpstr>Ausblick Dorffeste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Multifunktionsraum  für Körbecke</dc:title>
  <dc:creator>Evers Michael</dc:creator>
  <cp:lastModifiedBy>Egon Winter</cp:lastModifiedBy>
  <cp:revision>66</cp:revision>
  <dcterms:created xsi:type="dcterms:W3CDTF">2023-10-27T15:17:45Z</dcterms:created>
  <dcterms:modified xsi:type="dcterms:W3CDTF">2023-11-18T12:33:41Z</dcterms:modified>
</cp:coreProperties>
</file>